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69" r:id="rId2"/>
    <p:sldId id="536" r:id="rId3"/>
    <p:sldId id="555" r:id="rId4"/>
    <p:sldId id="574" r:id="rId5"/>
    <p:sldId id="556" r:id="rId6"/>
    <p:sldId id="557" r:id="rId7"/>
    <p:sldId id="566" r:id="rId8"/>
    <p:sldId id="559" r:id="rId9"/>
    <p:sldId id="560" r:id="rId10"/>
    <p:sldId id="561" r:id="rId11"/>
    <p:sldId id="568" r:id="rId12"/>
    <p:sldId id="563" r:id="rId13"/>
    <p:sldId id="567" r:id="rId14"/>
    <p:sldId id="562" r:id="rId15"/>
    <p:sldId id="564" r:id="rId16"/>
    <p:sldId id="565" r:id="rId17"/>
    <p:sldId id="569" r:id="rId18"/>
    <p:sldId id="575" r:id="rId19"/>
    <p:sldId id="570" r:id="rId20"/>
    <p:sldId id="571" r:id="rId21"/>
    <p:sldId id="572" r:id="rId22"/>
    <p:sldId id="573" r:id="rId23"/>
    <p:sldId id="576" r:id="rId24"/>
    <p:sldId id="290" r:id="rId25"/>
    <p:sldId id="291" r:id="rId26"/>
    <p:sldId id="292" r:id="rId27"/>
    <p:sldId id="294" r:id="rId28"/>
    <p:sldId id="272" r:id="rId29"/>
    <p:sldId id="539" r:id="rId30"/>
    <p:sldId id="577" r:id="rId31"/>
    <p:sldId id="5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4708C4"/>
    <a:srgbClr val="000099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5630" autoAdjust="0"/>
  </p:normalViewPr>
  <p:slideViewPr>
    <p:cSldViewPr>
      <p:cViewPr>
        <p:scale>
          <a:sx n="73" d="100"/>
          <a:sy n="73" d="100"/>
        </p:scale>
        <p:origin x="-348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9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345" y="63563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Fontasy Himali" panose="04020500000000000000" pitchFamily="82" charset="0"/>
              </a:defRPr>
            </a:lvl1pPr>
          </a:lstStyle>
          <a:p>
            <a:fld id="{2840B2E4-A264-431E-ABDE-38E3BCDA5876}" type="slidenum">
              <a:rPr lang="en-US" smtClean="0"/>
              <a:pPr/>
              <a:t>‹#›</a:t>
            </a:fld>
            <a:endParaRPr lang="en-US">
              <a:latin typeface="Fontasy Himali" panose="04020500000000000000" pitchFamily="8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xmlns="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तेस्रो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1DA7BE-969D-4E3C-B5BF-3479630905BE}"/>
              </a:ext>
            </a:extLst>
          </p:cNvPr>
          <p:cNvSpPr txBox="1"/>
          <p:nvPr/>
        </p:nvSpPr>
        <p:spPr>
          <a:xfrm>
            <a:off x="914400" y="4917866"/>
            <a:ext cx="1051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राष्ट्रिय कृषिगणना २०७८ </a:t>
            </a:r>
            <a:b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</a:br>
            <a:r>
              <a:rPr lang="ne-NP" sz="3200" dirty="0">
                <a:solidFill>
                  <a:srgbClr val="002060"/>
                </a:solidFill>
                <a:latin typeface="Preeti"/>
                <a:cs typeface="Kalimati" pitchFamily="2"/>
              </a:rPr>
              <a:t>अवधारणा, परिभाषा, अन्तरवार्ता सञ्चालन र आचरण</a:t>
            </a:r>
            <a:endParaRPr lang="en-US" sz="2400" dirty="0">
              <a:solidFill>
                <a:srgbClr val="002060"/>
              </a:solidFill>
              <a:latin typeface="Preeti"/>
              <a:cs typeface="Kalimati" pitchFamily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8ADD5B7C-4EFF-4142-B6F0-E1C52B66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प्रशिक्षकको लागि क्षेत्रीयस्तरको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१५,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बाँके, मोरङ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3999"/>
            <a:ext cx="11963400" cy="5257801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सामान्यतया </a:t>
            </a:r>
            <a:r>
              <a:rPr lang="ne-NP" sz="2300" b="1" dirty="0">
                <a:solidFill>
                  <a:schemeClr val="dk1"/>
                </a:solidFill>
                <a:cs typeface="Kalimati" pitchFamily="2"/>
              </a:rPr>
              <a:t>एउटै आम्दानी खर्चले घर व्यवहार चलाई एकै भान्सामा खानपिन गरी बसेका व्यक्ति वा व्यक्तिहरूको समूहलाई </a:t>
            </a: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 भनिन्छ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परिवारमा एक व्यक्ति मात्र वा धेरै व्यक्तिहरू, नाता पर्ने वा नाता नपर्ने व्यक्तिहरू हुन सक्दछन् ।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 र परिवारका सदस्य छुट्ट्याउन भान्सा, वासस्थान तथा आम्दानी–खर्चलाई मुख्य रुपमा हेर्ने गरिन्छ, उनीहरु कानुनी तवरले छुट्टिभिन्न भए–नभएको यसमा हेरिदैन ।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साधारणयता कृषिगणनाको सन्दर्भमा कृषक परिवार र कृषि–चलन एउटै हुन सक्दछ।</a:t>
            </a:r>
            <a:endParaRPr lang="en-US" sz="23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परिवारमा अक्सर बसोबास नगर्ने व्यक्ति मुख्य कृषक हुन सक्दैनन्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DE5380F8-EF40-4A19-B5B1-4E40A19DFD5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8D622C1-D512-43E8-9B9B-5323144A3A57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6095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परिवार</a:t>
            </a:r>
          </a:p>
        </p:txBody>
      </p:sp>
    </p:spTree>
    <p:extLst>
      <p:ext uri="{BB962C8B-B14F-4D97-AF65-F5344CB8AC3E}">
        <p14:creationId xmlns:p14="http://schemas.microsoft.com/office/powerpoint/2010/main" val="13192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685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अक्सर बसोबास </a:t>
            </a:r>
            <a:r>
              <a:rPr lang="ne-NP" sz="3200" b="1" dirty="0">
                <a:solidFill>
                  <a:schemeClr val="dk1"/>
                </a:solidFill>
                <a:cs typeface="Kalimati" pitchFamily="2"/>
              </a:rPr>
              <a:t/>
            </a:r>
            <a:br>
              <a:rPr lang="ne-NP" sz="3200" b="1" dirty="0">
                <a:solidFill>
                  <a:schemeClr val="dk1"/>
                </a:solidFill>
                <a:cs typeface="Kalimati" pitchFamily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अक्सर बसोबास भन्नाले व्यक्ति धेरैजसो वा प्राय बस्ने ठाउँलाई बुझ्नु पर्दछ । 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कृषिगणनामा व्यक्तिहरूको गणना अक्सर (प्राय) बसोबास गर्ने ठाउँबाट गरिन्छ ।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परिवारका सदस्यहरूको रुपमा गणना गर्न उक्त व्यक्ति अक्सर त्यही परिवारमा बसोबास गरेकै हुनुपर्दछ । 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व्यक्तिको अक्सर बसोबास निजको आफ्नै स्थायी घर भएको ठाउँ वा अस्थायी रुपमा बसोबास गरेको ठाउँ पनि हुनसक्दछ ।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कुनै व्यक्ति दुई वा सोभन्दा बढी ठाउँमा बसोबास गर्ने गरेका रहेछन् भने निज सबैभन्दा वढी समय जहाँ बस्छन् त्यही ठाउँबाट गणना गर्नुपर्दछ । </a:t>
            </a:r>
            <a:endParaRPr lang="en-US" sz="26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A11115AB-3654-4275-AE42-1D1415DCCE9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30868"/>
            <a:ext cx="11887200" cy="5627132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800" b="1" dirty="0">
                <a:solidFill>
                  <a:schemeClr val="dk1"/>
                </a:solidFill>
                <a:cs typeface="Kalimati" pitchFamily="2"/>
              </a:rPr>
              <a:t>स्थायी बाली</a:t>
            </a:r>
          </a:p>
          <a:p>
            <a:pPr>
              <a:lnSpc>
                <a:spcPct val="150000"/>
              </a:lnSpc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एक पटक उत्पादन लिएपछि पुनः रोप्नु नपर्ने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 धेरै वर्षसम्म उत्पादन दिइरहने आँप, कटहर, लिच्ची, सुन्तला, केरा जस्ता बाली स्थायी बाली अन्तर्गत पर्दछन् । </a:t>
            </a:r>
          </a:p>
          <a:p>
            <a:pPr marL="0" indent="0">
              <a:buNone/>
            </a:pPr>
            <a:endParaRPr lang="ne-NP" sz="1600" b="1" dirty="0">
              <a:solidFill>
                <a:schemeClr val="dk1"/>
              </a:solidFill>
              <a:cs typeface="Kalimati" pitchFamily="2"/>
            </a:endParaRPr>
          </a:p>
          <a:p>
            <a:pPr marL="0" indent="0">
              <a:buNone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व्यक्ति दिन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क्षेत्रमा काम गर्ने अस्थायी कृषि कामदारको गणना व्यक्ति दिनमा गरिन्छ ।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एक जना व्यक्तिले एकदिनमा गरेको कामलाई एक व्यक्ति दिन भनिन्छ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यदि १ जना अस्थायी कामदारले ३ दिन काम गरेमा १*३ वा ३ व्यक्तिदिन हुन्छ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यसरी नै २ जनाले ४ दिन काम गरेमा २*४ वा ८ व्यक्तिदिन, १० जनाले ५ दिन काम गरेमा १०*५ वा ५० व्यक्तिदिन हुन्छ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AE15EF9B-DE89-4869-AC9C-9C211F659CC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4615B77C-7D27-4588-967D-ADF1D82EC2D4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स्थायी बाली र व्यक्ति दिन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134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अस्थायी बाली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11811000" cy="4953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अस्थायी बाली भन्नाले एक वर्षको अवधिभित्र उत्पादन गरी बाली भित्र्याउने र अर्को बालीका लागि पुनः खनजोत गरी लगाउनुपर्ने किसिमका बालीहरू पर्दछन् । </a:t>
            </a:r>
          </a:p>
          <a:p>
            <a:pPr algn="just">
              <a:lnSpc>
                <a:spcPct val="17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तर, लगाएको बाली भित्र्याउन एक वर्षभन्दा बढी समय लाग्ने भए तापनि यदि बोट समेत नष्ट गरिन्छ भने अस्थायी बाली अन्तर्गत नै पर्दछन्, जस्तै</a:t>
            </a:r>
            <a:r>
              <a:rPr lang="en-US" sz="2600" dirty="0">
                <a:solidFill>
                  <a:schemeClr val="dk1"/>
                </a:solidFill>
                <a:cs typeface="Kalimati" pitchFamily="2"/>
              </a:rPr>
              <a:t>: </a:t>
            </a: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उखु । </a:t>
            </a:r>
          </a:p>
          <a:p>
            <a:pPr algn="just">
              <a:lnSpc>
                <a:spcPct val="17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एक वर्षपछि अर्को बाली लगाइने र खनजोत गर्दा बोट डाँठसमेत नष्ट हुने बालीहरू पनि अस्थायी बाली अन्तर्गत पर्दछन् । </a:t>
            </a:r>
          </a:p>
          <a:p>
            <a:pPr algn="just">
              <a:lnSpc>
                <a:spcPct val="17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अस्थायी बालीका उदाहरणः</a:t>
            </a:r>
            <a:r>
              <a:rPr lang="en-US" sz="26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खाद्यान्न बाली, कोसे÷दाल बाली, कन्दमूल बाली, तेल बाली, नगदे बाली, मसला बाली, तरकारी बाली, र भुइँघाँस बाली ।</a:t>
            </a:r>
          </a:p>
          <a:p>
            <a:endParaRPr lang="ne-NP" dirty="0"/>
          </a:p>
          <a:p>
            <a:endParaRPr lang="ne-NP" dirty="0"/>
          </a:p>
          <a:p>
            <a:endParaRPr lang="en-US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5EB6C083-AFDD-4BC0-9327-948F04D0DEC5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11734800" cy="2743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क्षेत्रफल नापको एकाइ रोपनी वा विघामा लिइन्छ ।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रोपनी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: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पहाडी र हिमाली जिल्लाहरूमा प्रयोग गरिने क्षेत्रफल नापको एकाइ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विघाः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तराइ तथा भित्री मधेशका जिल्लाहरूमा प्रयोग गरिने क्षेत्रफल नापको एकाइ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रोपनी, आना, पैसा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विघा, कठ्ठा, धुर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AE15EF9B-DE89-4869-AC9C-9C211F659CC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4615B77C-7D27-4588-967D-ADF1D82EC2D4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क्षेत्रफल नापको एकाइ 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808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11811000" cy="2286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गणना क्षेत्र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भन्नाले बढीमा</a:t>
            </a:r>
            <a:r>
              <a:rPr lang="en-US" sz="2400" b="1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Fontasy Himali" pitchFamily="82" charset="0"/>
                <a:cs typeface="Kalimati" pitchFamily="2"/>
              </a:rPr>
              <a:t>330</a:t>
            </a:r>
            <a:r>
              <a:rPr lang="ne-NP" sz="2400" b="1" dirty="0">
                <a:solidFill>
                  <a:schemeClr val="dk1"/>
                </a:solidFill>
                <a:latin typeface="Fontasy Himali" pitchFamily="82" charset="0"/>
                <a:cs typeface="Kalimati" pitchFamily="2"/>
              </a:rPr>
              <a:t> कृषक परिवार रहेको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भौगोलिक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एकाइ वा क्षेत्र हो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 कार्यलाई व्यवस्थित एवं गुणस्तरीय बनाउन हरेक गणकलाई आ-आफ्नो गणना क्षेत्रमा काम गर्ने गरी नक्सा सहितको गणना क्षेत्र तोकिएको हुन्छ ।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BE45523C-5C1A-4DCE-AB5E-DD00A658ADC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EA71EF32-10FB-46CB-B818-53DFF0B1697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गणना क्षेत्र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340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12039600" cy="5105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सन्दर्भ–वर्ष र सन्दर्भ–दिन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गरी दुई किसिमका सन्दर्भ समय (अवधी) लिइन्छ ।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को लागि सन्दर्भ–वर्ष भन्नाले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पौष १७, २०७७ देखि पौष १६, २०७८ सम्म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को १२ महिनाको अवधिलाई मानिएको छ।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सन्दर्भ–दिन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भन्नाले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गणना भएको दिनलाई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मानिएको छ ।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धेरैजसो विवरणहरूको सन्दर्भ समय साधारणतया १२ महिनाको अवधिलाई मानिएको भए तापनि केही खास कुरामा भने सन्दर्भ अवधि गणनाको दिनलाई मानिएकोछ ।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सन्दर्भ अवधिका लागि गणना पुस्तिकाको पृष्ठ ११० देखि ११२ हेर्नुपर्दछ ।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सन्दर्भ समय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814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C66C7982-6D57-48C2-972E-8B14F293287F}"/>
              </a:ext>
            </a:extLst>
          </p:cNvPr>
          <p:cNvSpPr txBox="1">
            <a:spLocks/>
          </p:cNvSpPr>
          <p:nvPr/>
        </p:nvSpPr>
        <p:spPr>
          <a:xfrm>
            <a:off x="0" y="2626177"/>
            <a:ext cx="12192000" cy="2022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4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सञ्चालन</a:t>
            </a:r>
          </a:p>
        </p:txBody>
      </p:sp>
    </p:spTree>
    <p:extLst>
      <p:ext uri="{BB962C8B-B14F-4D97-AF65-F5344CB8AC3E}">
        <p14:creationId xmlns:p14="http://schemas.microsoft.com/office/powerpoint/2010/main" val="40607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3423"/>
            <a:ext cx="11887200" cy="437877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सफलतापूर्वक अन्तरवार्ता लिन सक्नु एउटा कला हो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गुणस्तरीय तथ्याङ्क संकलनमा अन्तरवार्ता शैलीको अहं भूमिका रहन्छ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अन्तरवार्ता लिंदा ध्यानदिनुपर्ने कुराहरु यसप्रकार छन् ।</a:t>
            </a:r>
          </a:p>
          <a:p>
            <a:pPr lvl="1"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सफा र सादा कपडा लगाउनु पर्दछ, आफू नम्र रहने र उत्तरदातासँग सरल व्यवहार गर्ने हुनुपर्छ ।</a:t>
            </a:r>
          </a:p>
          <a:p>
            <a:pPr lvl="1"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उत्तरदाताले दिएका विवरणहरू शङ्कास्पद लागेमा पनि सोको तत्कालै प्रतिवाद नगरी कुशलता पूर्वक प्रश्न पुनः दोहोर्‍याएर सोध्ने गर्नुपर्छ ।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C66C7982-6D57-48C2-972E-8B14F293287F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कुराहरु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C01108-C7E2-4907-9C82-07827EACEF29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231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7223"/>
            <a:ext cx="11887200" cy="422637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सही तथ्याङ्क सङ्कलनका लागि गणकले कहिलेकहीँ असम्बन्धित विषयमा पनि छलफल गर्नुपर्ने हुन सक्दछ । तर यसो गर्दा गणकले आफू कृषिगणनाको सिलसिलामा तथ्याङ्क सङ्कलन गर्न खटिएको हो भन्ने कुरालाई सँधै हेक्का राख्नुपर्दछ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प्रश्नहरू सोध्दा प्रश्नावलीमा जुन क्रममा लेखिएको छ त्यही क्रममा सोध्नुपर्दछ।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प्रश्नावली जुन शब्दमा लेखिएका छन् तिनै शब्दमा सोध्नुपर्दछ ।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यदि उत्तरदाताले प्रश्न नबुझेमा थप प्रश्नहरू सोधेर वा भाव स्पष्ट हुने गरी प्रश्न बुझाउनु पर्दछ ।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0CAFD2-AAD1-4967-ACBC-D51A3198856D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484F3B8D-03FC-4480-B806-EFA3D1BAF126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13630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2293709"/>
            <a:ext cx="411479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अवधारणा तथा परिभाषा,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अन्तरवार्ता सञ्चालन 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आचरण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75FA20-258B-4976-B921-08A2562603A4}"/>
              </a:ext>
            </a:extLst>
          </p:cNvPr>
          <p:cNvSpPr txBox="1"/>
          <p:nvPr/>
        </p:nvSpPr>
        <p:spPr>
          <a:xfrm>
            <a:off x="5638800" y="2217509"/>
            <a:ext cx="3048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 पुस्तिका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BBE8A07-DED0-4243-89EA-73153DBD6A48}"/>
              </a:ext>
            </a:extLst>
          </p:cNvPr>
          <p:cNvGrpSpPr/>
          <p:nvPr/>
        </p:nvGrpSpPr>
        <p:grpSpPr>
          <a:xfrm>
            <a:off x="9215658" y="1353911"/>
            <a:ext cx="2519142" cy="5275489"/>
            <a:chOff x="10527347" y="1125311"/>
            <a:chExt cx="1447165" cy="39800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5EE60EE-9F2A-48C0-A8FE-04716C53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B18E94-9884-43FA-BA29-1502D1B9A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11963400" cy="44196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उत्तरदातासँग उत्तर निर्देशित प्रश्नहरू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(Leading Questions)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सोध्नुहुदैन । उदाहरणको लागि “यस कृषि चलनको स्थिति एक-चलन हो, होइन र ?” जस्ता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कुनै पनि प्रश्नको उत्तर आफूलाई थाहा छ भन्ने पूर्वाग्रह राखेर प्रश्नावली भर्नु हुँदैन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सबै प्रश्नहरू सामान्य एवं तटस्थ भावले सोध्नुपर्छ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उत्तरदाताले दिएको उत्तरलाई ध्यानपूर्वक सुन्नुपर्छ किनभने उत्तरदाताले एकै पटकमा धेरै प्रश्नहरूको उत्तर पनि दिएका हुन सक्दछन्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079B185D-F7CD-4EA3-B734-A9906F2C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DA7E78-0213-4EF2-BBA6-444A8B5116DB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4A62A92-0DBF-45EB-87FC-83019ACBE34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26212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5" y="1600200"/>
            <a:ext cx="12115800" cy="4572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विशेष कारणवश कुनै प्रश्नको संक्षिप्त उत्तर दिन उत्तरदाता असमर्थ हुन सक्दछन् । यस्तो अवस्थामा उत्तर पाउन कुरा खोतल्नु आवश्यक हुन्छ ।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उत्तरदातालाई उनीहरूसँग सोधिएका विवरणहरु गोप्य रहने र विवरणहरु एकमुष्ट गरेर व्यक्तिगत÷पारिवारिक पहिचान नखुलाई तयार गरीने छन् भनेर राम्रोसँग बुझाउनु पर्दछ ।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अन्तरवार्ताको क्रममा उत्तरदाताले गणकसँग कृषिगणनाबारे वा यो गणनामा आफ्नो परिवार कसरी छानियो वा यो गणनाले मेरो परिवारलाई के फाइदा होला जस्ता प्रश्नहरु सोध्न सक्दछन् । यस्ता प्रश्नको उत्तर सिधासिधा र सरल भाषामा दिनु पर्दछ – कृषि तथ्याङ्कको महत्वलाई प्रष्ट पार्नुपर्छ । </a:t>
            </a: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ABD335AC-2CAB-4C24-9BD3-6277B7AB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FC2625-4664-49FD-A2B2-AE088E08F444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6C4AC738-677B-4BC9-AF06-2A40ED66C205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40646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1"/>
            <a:ext cx="11975805" cy="2971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प्रश्नावलीमा सम्पूर्ण उत्तरहरू अन्तरवार्ताकै क्रममा भर्नुपर्छ ।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कुनै प्रश्न पछि भर्नका लागि छोड्दा पछि बिर्सन सकिन्छ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अन्त्यमा उत्तरदातालार्इ धन्यवाद दिन भुल्नु हुदैन ।</a:t>
            </a:r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ABD335AC-2CAB-4C24-9BD3-6277B7AB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685586C-F2CE-47C5-AB62-0A472E8EDF55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10417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C66C7982-6D57-48C2-972E-8B14F293287F}"/>
              </a:ext>
            </a:extLst>
          </p:cNvPr>
          <p:cNvSpPr txBox="1">
            <a:spLocks/>
          </p:cNvSpPr>
          <p:nvPr/>
        </p:nvSpPr>
        <p:spPr>
          <a:xfrm>
            <a:off x="0" y="2626177"/>
            <a:ext cx="12192000" cy="2022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4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कर्मचारीले पालना गर्नुपर्ने आचरण</a:t>
            </a:r>
          </a:p>
        </p:txBody>
      </p:sp>
    </p:spTree>
    <p:extLst>
      <p:ext uri="{BB962C8B-B14F-4D97-AF65-F5344CB8AC3E}">
        <p14:creationId xmlns:p14="http://schemas.microsoft.com/office/powerpoint/2010/main" val="22864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98" y="1768273"/>
            <a:ext cx="1204366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गलत तथ्याङ्क वा विवरण लिन कसैलाई प्रेरित गर्न गराउन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उत्तरदाताको व्यक्तिगत विवरण अरु कसैलाई देखाउन वा भरिएका प्रश्नावलीको प्रतिलिपि बनाई कसैलाई उपलब्ध गर्न गराउन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तथ्याङ्क सङ्कलन, प्रशोधन, विश्लेषण, भण्डारण र प्रकाशन प्रक्रियालाई दुरुपयोग गर्न</a:t>
            </a:r>
            <a:r>
              <a:rPr lang="en-US" sz="2400" dirty="0"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cs typeface="Kalimati" pitchFamily="2"/>
              </a:rPr>
              <a:t>गराउन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itchFamily="2"/>
              </a:rPr>
              <a:t>कृषि</a:t>
            </a:r>
            <a:r>
              <a:rPr lang="hi-IN" sz="2400" dirty="0">
                <a:latin typeface="Preeti" pitchFamily="2" charset="0"/>
                <a:cs typeface="Kalimati" pitchFamily="2"/>
              </a:rPr>
              <a:t>गणना कार्यालयको रकम मास्न </a:t>
            </a:r>
            <a:r>
              <a:rPr lang="ne-NP" sz="2400" dirty="0">
                <a:latin typeface="Preeti" pitchFamily="2" charset="0"/>
                <a:cs typeface="Kalimati" pitchFamily="2"/>
              </a:rPr>
              <a:t>तथा हिनामिना गर्न</a:t>
            </a:r>
            <a:r>
              <a:rPr lang="hi-IN" sz="2400" dirty="0">
                <a:latin typeface="Preeti" pitchFamily="2" charset="0"/>
                <a:cs typeface="Kalimati" pitchFamily="2"/>
              </a:rPr>
              <a:t>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itchFamily="2"/>
              </a:rPr>
              <a:t>कृषिग</a:t>
            </a:r>
            <a:r>
              <a:rPr lang="hi-IN" sz="2400" dirty="0">
                <a:latin typeface="Preeti" pitchFamily="2" charset="0"/>
                <a:cs typeface="Kalimati" pitchFamily="2"/>
              </a:rPr>
              <a:t>णना कार्यालयले उपलब्ध गराएको परिचयपत्र अनिवार्य लगाउनु पर्ने</a:t>
            </a:r>
            <a:r>
              <a:rPr lang="ne-NP" sz="2400" dirty="0">
                <a:latin typeface="Preeti" pitchFamily="2" charset="0"/>
                <a:cs typeface="Kalimati" pitchFamily="2"/>
              </a:rPr>
              <a:t>,</a:t>
            </a:r>
            <a:r>
              <a:rPr lang="hi-IN" sz="2400" dirty="0">
                <a:latin typeface="Preeti" pitchFamily="2" charset="0"/>
                <a:cs typeface="Kalimati" pitchFamily="2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उत्तरदाता र आम व्यक्तिसँग सम्मानजनक व्यवहार गर्नु पर्ने</a:t>
            </a:r>
            <a:r>
              <a:rPr lang="ne-NP" sz="2400" dirty="0">
                <a:latin typeface="Preeti" pitchFamily="2" charset="0"/>
                <a:cs typeface="Kalimati" pitchFamily="2"/>
              </a:rPr>
              <a:t> ।</a:t>
            </a:r>
            <a:endParaRPr lang="hi-IN" sz="2400" dirty="0">
              <a:latin typeface="Preeti" pitchFamily="2" charset="0"/>
              <a:cs typeface="Kalimat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12176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i-IN" sz="3200" b="1" dirty="0">
                <a:solidFill>
                  <a:srgbClr val="002060"/>
                </a:solidFill>
                <a:cs typeface="Kalimati" pitchFamily="2"/>
              </a:rPr>
              <a:t>राष्ट्रिय </a:t>
            </a:r>
            <a:r>
              <a:rPr lang="ne-NP" sz="3200" b="1" dirty="0" smtClean="0">
                <a:solidFill>
                  <a:srgbClr val="002060"/>
                </a:solidFill>
                <a:cs typeface="Kalimati" pitchFamily="2"/>
              </a:rPr>
              <a:t>कृषि</a:t>
            </a:r>
            <a:r>
              <a:rPr lang="hi-IN" sz="3200" b="1" dirty="0" smtClean="0">
                <a:solidFill>
                  <a:srgbClr val="002060"/>
                </a:solidFill>
                <a:cs typeface="Kalimati" pitchFamily="2"/>
              </a:rPr>
              <a:t>गणनामा </a:t>
            </a:r>
            <a:r>
              <a:rPr lang="hi-IN" sz="3200" b="1" dirty="0">
                <a:solidFill>
                  <a:srgbClr val="002060"/>
                </a:solidFill>
                <a:cs typeface="Kalimati" pitchFamily="2"/>
              </a:rPr>
              <a:t>खटिएका </a:t>
            </a:r>
            <a:r>
              <a:rPr lang="ne-NP" sz="3200" b="1" dirty="0">
                <a:solidFill>
                  <a:srgbClr val="002060"/>
                </a:solidFill>
                <a:cs typeface="Kalimati" pitchFamily="2"/>
              </a:rPr>
              <a:t>कर्मचारीले </a:t>
            </a:r>
            <a:r>
              <a:rPr lang="hi-IN" sz="3200" b="1" dirty="0">
                <a:solidFill>
                  <a:srgbClr val="002060"/>
                </a:solidFill>
                <a:cs typeface="Kalimati" pitchFamily="2"/>
              </a:rPr>
              <a:t>पालना गर्नुपर्ने पेशागत</a:t>
            </a:r>
            <a:r>
              <a:rPr lang="en-US" sz="3200" b="1" dirty="0">
                <a:solidFill>
                  <a:srgbClr val="002060"/>
                </a:solidFill>
                <a:cs typeface="Kalimati" pitchFamily="2"/>
              </a:rPr>
              <a:t> </a:t>
            </a:r>
            <a:r>
              <a:rPr lang="hi-IN" sz="3200" b="1" dirty="0">
                <a:solidFill>
                  <a:srgbClr val="002060"/>
                </a:solidFill>
                <a:cs typeface="Kalimati" pitchFamily="2"/>
              </a:rPr>
              <a:t>आचरण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81522" y="6497466"/>
            <a:ext cx="595238" cy="321346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04A651-F6EB-497F-8B01-A7344E9F7776}"/>
              </a:ext>
            </a:extLst>
          </p:cNvPr>
          <p:cNvSpPr txBox="1"/>
          <p:nvPr/>
        </p:nvSpPr>
        <p:spPr>
          <a:xfrm>
            <a:off x="5441220" y="6488668"/>
            <a:ext cx="6140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e-NP" altLang="ko-KR" sz="1800" b="1" dirty="0">
                <a:solidFill>
                  <a:srgbClr val="002060"/>
                </a:solidFill>
                <a:latin typeface="खआ॥"/>
                <a:cs typeface="Kalimati" pitchFamily="2"/>
              </a:rPr>
              <a:t>(क्रमशः)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6160" y="2033660"/>
            <a:ext cx="97320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सौहार्दपूर्ण र शिष्टतापूर्वक बोल्ने जस्ता अनुशासन पालना गर्नुपर्ने</a:t>
            </a:r>
            <a:r>
              <a:rPr lang="ne-NP" sz="2400" dirty="0">
                <a:cs typeface="Kalimati" pitchFamily="2"/>
              </a:rPr>
              <a:t>,</a:t>
            </a:r>
            <a:r>
              <a:rPr lang="hi-IN" sz="2400" dirty="0">
                <a:cs typeface="Kalimati" pitchFamily="2"/>
              </a:rPr>
              <a:t> </a:t>
            </a:r>
            <a:endParaRPr lang="ne-NP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i-IN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कुनै एक स्थानमा उत्तरदातालाई बोलाई वा जम्मा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गरी तथ्याङ्क सङ्कलन कार्य गर्न वा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गराउन नहुने</a:t>
            </a:r>
            <a:r>
              <a:rPr lang="ne-NP" sz="2400" dirty="0">
                <a:cs typeface="Kalimati" pitchFamily="2"/>
              </a:rPr>
              <a:t>,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i-IN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आफ्नो जिम्मेवारी अन्तर्गतको कार्य सम्पन्न गर्न नसक्ने भए सोको </a:t>
            </a:r>
            <a:r>
              <a:rPr lang="hi-IN" sz="2400">
                <a:cs typeface="Kalimati" pitchFamily="2"/>
              </a:rPr>
              <a:t>जानकारी </a:t>
            </a:r>
            <a:r>
              <a:rPr lang="ne-NP" sz="2400">
                <a:cs typeface="Kalimati" pitchFamily="2"/>
              </a:rPr>
              <a:t>समयमै </a:t>
            </a:r>
            <a:r>
              <a:rPr lang="hi-IN" sz="2400">
                <a:cs typeface="Kalimati" pitchFamily="2"/>
              </a:rPr>
              <a:t>गराउनुपर्ने</a:t>
            </a:r>
            <a:r>
              <a:rPr lang="ne-NP" sz="2400" dirty="0">
                <a:cs typeface="Kalimati" pitchFamily="2"/>
              </a:rPr>
              <a:t>,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i-IN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>
                <a:cs typeface="Kalimati" pitchFamily="2"/>
              </a:rPr>
              <a:t>अन</a:t>
            </a:r>
            <a:r>
              <a:rPr lang="ne-NP" sz="2400">
                <a:cs typeface="Kalimati" pitchFamily="2"/>
              </a:rPr>
              <a:t>धि</a:t>
            </a:r>
            <a:r>
              <a:rPr lang="hi-IN" sz="2400">
                <a:cs typeface="Kalimati" pitchFamily="2"/>
              </a:rPr>
              <a:t>कृत </a:t>
            </a:r>
            <a:r>
              <a:rPr lang="hi-IN" sz="2400" dirty="0">
                <a:cs typeface="Kalimati" pitchFamily="2"/>
              </a:rPr>
              <a:t>व्यक्तिलाई काम जिम्मा लगाउन नहुने</a:t>
            </a:r>
            <a:r>
              <a:rPr lang="ne-NP" sz="2400" dirty="0">
                <a:cs typeface="Kalimati" pitchFamily="2"/>
              </a:rPr>
              <a:t>,</a:t>
            </a:r>
            <a:endParaRPr lang="hi-IN" sz="2400" dirty="0">
              <a:cs typeface="Kalimat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9986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राष्ट्रिय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कृषि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गणनामा खटिएका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कर्मचारीले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पालना गर्नुपर्ने पेशागत</a:t>
            </a:r>
            <a:r>
              <a:rPr lang="en-US" sz="2800" b="1" dirty="0">
                <a:solidFill>
                  <a:srgbClr val="002060"/>
                </a:solidFill>
                <a:cs typeface="Kalimati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आचरण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" y="2486269"/>
            <a:ext cx="2366856" cy="13706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536326" y="6496494"/>
            <a:ext cx="630274" cy="367222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A86DFD-868A-4965-9F72-3B54FDB0BF3D}"/>
              </a:ext>
            </a:extLst>
          </p:cNvPr>
          <p:cNvSpPr txBox="1"/>
          <p:nvPr/>
        </p:nvSpPr>
        <p:spPr>
          <a:xfrm>
            <a:off x="5441220" y="6488668"/>
            <a:ext cx="6140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e-NP" altLang="ko-KR" sz="1800" b="1" dirty="0">
                <a:solidFill>
                  <a:srgbClr val="002060"/>
                </a:solidFill>
                <a:latin typeface="खआ॥"/>
                <a:cs typeface="Kalimati" pitchFamily="2"/>
              </a:rPr>
              <a:t>(क्रमशः)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21" y="1694191"/>
            <a:ext cx="10173686" cy="470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राष्ट्रिय </a:t>
            </a:r>
            <a:r>
              <a:rPr lang="ne-NP" sz="2400" dirty="0">
                <a:cs typeface="Kalimati" pitchFamily="2"/>
              </a:rPr>
              <a:t>कृषि</a:t>
            </a:r>
            <a:r>
              <a:rPr lang="hi-IN" sz="2400" dirty="0">
                <a:cs typeface="Kalimati" pitchFamily="2"/>
              </a:rPr>
              <a:t>गणनाको प्रचारप्रसार तथा पैरवी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बाहेक गलत मनसाय राखी उत्तरदातालाई प्रभाव प</a:t>
            </a:r>
            <a:r>
              <a:rPr lang="ne-NP" sz="2400" dirty="0">
                <a:cs typeface="Kalimati" pitchFamily="2"/>
              </a:rPr>
              <a:t>ा</a:t>
            </a:r>
            <a:r>
              <a:rPr lang="hi-IN" sz="2400" dirty="0">
                <a:cs typeface="Kalimati" pitchFamily="2"/>
              </a:rPr>
              <a:t>र्ने किसिमले सञ्चारका माध्यम,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सभा, सम्मेलन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जस्ता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कुनै पनि माध्यमबाट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प्रचार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प्रसार गर्न नहुने</a:t>
            </a:r>
            <a:r>
              <a:rPr lang="ne-NP" sz="2400" dirty="0">
                <a:cs typeface="Kalimati" pitchFamily="2"/>
              </a:rPr>
              <a:t>,</a:t>
            </a:r>
            <a:endParaRPr lang="hi-IN" sz="2400" dirty="0">
              <a:cs typeface="Kalimati" pitchFamily="2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राष्ट्रिय 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कृषि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गणना कार्यमा खटिएको अवधिभर अन्यत्र कुनै</a:t>
            </a:r>
            <a:r>
              <a:rPr lang="en-US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जिम्मेवारी</a:t>
            </a:r>
            <a:r>
              <a:rPr lang="en-US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लिई कार्य</a:t>
            </a:r>
            <a:r>
              <a:rPr lang="en-US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गर्न नहुने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,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कार्यालयको सरकारी कागजात, प्रश्नावली, पुस्तिका जस्ता कागजात च्यात्न वा नष्ट गर्न नहुने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,</a:t>
            </a:r>
            <a:endParaRPr lang="hi-IN" sz="2400" dirty="0">
              <a:solidFill>
                <a:prstClr val="black"/>
              </a:solidFill>
              <a:latin typeface="Preeti" pitchFamily="2" charset="0"/>
              <a:cs typeface="Kalimati" pitchFamily="2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आफ्नो जिम्मेवारीको काममा हेलचे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क्राइ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गर्न नहुने 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74" y="1638898"/>
            <a:ext cx="1775163" cy="151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26" y="3259306"/>
            <a:ext cx="1551313" cy="146926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694160" y="6510507"/>
            <a:ext cx="492760" cy="302408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32B1A5-5DC6-40F6-BC32-E1F97DB9C16F}"/>
              </a:ext>
            </a:extLst>
          </p:cNvPr>
          <p:cNvSpPr/>
          <p:nvPr/>
        </p:nvSpPr>
        <p:spPr>
          <a:xfrm>
            <a:off x="0" y="8382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राष्ट्रिय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कृषि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गणनामा खटिएका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कर्मचारीले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पालना गर्नुपर्ने पेशागत</a:t>
            </a:r>
            <a:r>
              <a:rPr lang="en-US" sz="2800" b="1" dirty="0">
                <a:solidFill>
                  <a:srgbClr val="002060"/>
                </a:solidFill>
                <a:cs typeface="Kalimati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आचरण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0D5561-7464-4701-8FB7-930D4CCE9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233" y="4992214"/>
            <a:ext cx="144818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0" y="1162703"/>
            <a:ext cx="12192000" cy="8257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Calibri" panose="020F0502020204030204" pitchFamily="34" charset="0"/>
                <a:cs typeface="Kalimati" pitchFamily="2"/>
              </a:rPr>
              <a:t>राष्ट्रिय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Calibri" panose="020F0502020204030204" pitchFamily="34" charset="0"/>
                <a:cs typeface="Kalimati" pitchFamily="2"/>
              </a:rPr>
              <a:t>कृषि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Calibri" panose="020F0502020204030204" pitchFamily="34" charset="0"/>
                <a:cs typeface="Kalimati" pitchFamily="2"/>
              </a:rPr>
              <a:t>गणनामा संलग्न सबै व्यक्तिहरुले पालना गर्नुपर्ने यौन आचरण तथा प्रतिबन्ध</a:t>
            </a:r>
            <a:endParaRPr lang="ko-KR" altLang="en-US" sz="2800" b="1" dirty="0">
              <a:solidFill>
                <a:srgbClr val="002060"/>
              </a:solidFill>
              <a:latin typeface="Ganesh" pitchFamily="2" charset="0"/>
              <a:cs typeface="Kalimati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874" y="2334002"/>
            <a:ext cx="11674549" cy="246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71500" algn="l"/>
                <a:tab pos="914400" algn="l"/>
              </a:tabLst>
            </a:pPr>
            <a:r>
              <a:rPr lang="hi-IN" sz="2400" b="1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यौन शोषण र दुव्</a:t>
            </a:r>
            <a:r>
              <a:rPr lang="ne-NP" sz="2400" b="1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यव</a:t>
            </a:r>
            <a:r>
              <a:rPr lang="hi-IN" sz="2400" b="1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हार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अस्वीकार्य साथै दण्डनीय भएकाले 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कृषि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गणना कार्यमा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खटिने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गणक, सुपरिवेक्षक, 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कृषिगणना अधिकृत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,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सहायक कृषिगणना अधिकृत,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अनुगमनकर्ता वा यस कार्यमा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संलग्न सबै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व्यक्ति (उत्तरदाता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वा पर्यवेक्षक) का लागि यस्तो व्यवहार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प्रतिबन्धित छ ।</a:t>
            </a:r>
            <a:endParaRPr lang="ne-NP" sz="2400" dirty="0">
              <a:latin typeface="Preeti" pitchFamily="2" charset="0"/>
              <a:ea typeface="Times New Roman" panose="02020603050405020304" pitchFamily="18" charset="0"/>
              <a:cs typeface="Kalimati" pitchFamily="2"/>
            </a:endParaRPr>
          </a:p>
          <a:p>
            <a:pPr marL="342900" marR="0" indent="-3429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71500" algn="l"/>
                <a:tab pos="914400" algn="l"/>
              </a:tabLst>
            </a:pPr>
            <a:r>
              <a:rPr lang="hi-IN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सबै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लिङ्ग</a:t>
            </a:r>
            <a:r>
              <a:rPr lang="hi-IN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, जातजाति, वर्ग र समुदायप्रति </a:t>
            </a:r>
            <a:r>
              <a:rPr lang="hi-IN" sz="2400" b="1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सम्मान</a:t>
            </a:r>
            <a:r>
              <a:rPr lang="hi-IN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 र मर्यादापूर्वक व्यवहार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गर्नुपर्दछ।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643360" y="6461760"/>
            <a:ext cx="523240" cy="381635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28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xmlns="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xmlns="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4495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कृषि चलन भन्नाले के बुझिन्छ?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स्थायी बाली र अस्थायी बाली कसरी छुट्याउने?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मुख्य कृषक हुनका लागि के के शर्त पुरा गरेको हुनुपर्दछ?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अक्सर बसोबास भन्नाले के बुझिन्छ?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सन्दर्भ अवधि भन्नाले के बुझिन्छ?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अन्तरवार्ता सञ्चालन गर्दा ध्यान दिनुपर्ने कुराहरू के के हुन्?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कृषिगणनामा खटिने कर्मचारीले पालना गर्नुपर्ने आचरणहरू के के हुन्?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प्रश्न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3BD84B5E-8445-4A61-BC40-30FCC3B1E7F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166F5166-3561-4874-A351-0853874A5CEB}"/>
              </a:ext>
            </a:extLst>
          </p:cNvPr>
          <p:cNvSpPr txBox="1">
            <a:spLocks/>
          </p:cNvSpPr>
          <p:nvPr/>
        </p:nvSpPr>
        <p:spPr>
          <a:xfrm>
            <a:off x="0" y="2946716"/>
            <a:ext cx="12192000" cy="9394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44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अवधारणा तथा परिभाषा</a:t>
            </a:r>
          </a:p>
        </p:txBody>
      </p:sp>
    </p:spTree>
    <p:extLst>
      <p:ext uri="{BB962C8B-B14F-4D97-AF65-F5344CB8AC3E}">
        <p14:creationId xmlns:p14="http://schemas.microsoft.com/office/powerpoint/2010/main" val="10015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3200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अवधारणा तथा परिभाषा,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अन्तरवार्ता सञ्चालन र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आचरण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39232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32766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8000" dirty="0">
                <a:solidFill>
                  <a:srgbClr val="7030A0"/>
                </a:solidFill>
                <a:cs typeface="Kalimati" pitchFamily="2"/>
              </a:rPr>
              <a:t>धन्यवाद !</a:t>
            </a:r>
            <a:r>
              <a:rPr lang="ne-NP" sz="8000" dirty="0">
                <a:solidFill>
                  <a:srgbClr val="7030A0"/>
                </a:solidFill>
                <a:latin typeface="Preeti"/>
                <a:cs typeface="Kalimati" pitchFamily="2"/>
              </a:rPr>
              <a:t> </a:t>
            </a:r>
            <a:endParaRPr lang="en-US" sz="80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पृष्ठ </a:t>
            </a: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८</a:t>
            </a: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देखि </a:t>
            </a: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१९ </a:t>
            </a: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सम्म 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1"/>
            <a:ext cx="11887200" cy="4724399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कृषि कार्य भन्नाले निम्नलिखित कार्यहरूलाई बुझाउँदछः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अन्न, दलहन, तेलहन, तरकारी, फलफूल, नगदेबाली र अन्य कृषि बाली उत्पादन;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गाई÷भैँसी, भेडा÷बाख्रा, सुँगुर÷बङ्गुर आदि पशुपालन;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अर्थोपार्जन वा मासु, अण्डा उत्पादनको दृष्टिले गरीने पन्छीपालन, तथा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वन लगाउने, माछापालन, मौरीपालन, च्याउखेती, पुष्पखेती, नर्सरीखेती, रेशमपालन जस्ता अन्यखेती सम्बन्धी कृषि कार्यहरू गरेको ।</a:t>
            </a: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3BD84B5E-8445-4A61-BC40-30FCC3B1E7F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166F5166-3561-4874-A351-0853874A5CEB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 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861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11811000" cy="4602163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एउटै व्यक्ति वा परिवार वा निकायले रेखदेख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(व्यवस्थापन) गरेको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 उत्पादनको एक आर्थिक एकाइलाई कृषि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-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चलन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भनिन्छ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कृषिचलनभित्र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आफ्नो हकको वा अर्काको हकको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 पनि जुनसुकै शर्तमा लिई आंशिक वा पूर्ण रूपमा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 उत्पादनको उद्देश्यले पालिएका पशुपन्छीहरू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वा जुनसुकै आकारको भए पनि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कृषिका लागि उपयोग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गरिएको सम्पूर्ण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जग्गा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पर्दछ।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सजिलो अर्थमा भन्नुपर्दा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एक व्यक्तिको जिम्मा र रेखदेखमा रहेको सम्पूर्ण कृषिकार्यलाई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कृषिचलन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मानिएको छ ।</a:t>
            </a:r>
            <a:endParaRPr lang="ne-NP" sz="2400" dirty="0">
              <a:solidFill>
                <a:schemeClr val="dk1"/>
              </a:solidFill>
            </a:endParaRPr>
          </a:p>
          <a:p>
            <a:pPr algn="just"/>
            <a:endParaRPr lang="ne-NP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6357841-0004-4A13-AD87-C7CB1BA5BAE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1063BDFE-A874-4186-86D6-F3895E40A802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कृषिचलन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65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494600"/>
            <a:ext cx="12192000" cy="5287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मा जग्गाको क्षेत्रफल वा पशुपन्छीको सङ्ख्या निम्नानुसार भएमा मात्र कृषि–चलन मानिएको छ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: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हिमाल र पहाडका जिल्लामा कम्तीमा ४ आना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(०.०१२७२ हेक्टर) र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तराइका जिल्लामा कम्तीमा ८ धुर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(०.०१३५५ हेक्टर) क्षेत्रफलमा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बाली लागेको जग्गा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भएमा, वा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जुनसुकै उमेरका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कम्तीमा १ वटा गाई वा भैँसी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पालेको भएमा, वा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कम्तीमा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५ वटा भेडा–बाख्रा वा सुँगुर–बङ्गुर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जस्ता पाल्तु चौपाया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पालेको भएमा, वा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चल्ला र माउ गरी कम्तीमा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२० वटासम्म पन्छी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(कुखुरा, हाँस) पालेको भएमा । </a:t>
            </a: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CC8F21D-C762-4864-AEA3-2FD1E0ED227E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8EDACAAE-1182-4CA8-8949-D7D6D7E5C4E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कृषिचलनको न्युनतम सिमा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120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875600"/>
            <a:ext cx="12192000" cy="3229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नेपाल सरकार, अर्धसरकारी संस्था, स्कुल, कलेज, सहकारी संस्था, व्यवसायिक समूह घरना र तोकिएको मापदण्ड पुरा गरी कृषकपरिवारले संस्थागत हैसियतले चलन गरेको रहेछ भने त्यस्तो चलन संस्थागत रूपमा पर्ने भएकोले यस गणनामा समावेश गर्नुपर्दैन ।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यसको लागि सुपरिवेक्षक मार्फत अलग्गै विवरण संकलन गरिन्छ ।</a:t>
            </a:r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CC8F21D-C762-4864-AEA3-2FD1E0ED227E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C0F8C8A3-2780-49FC-AEF3-A2267CF1557C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कृषिचलनको न्युनतम सिमा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328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400800" cy="5105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प्रयोग गरिएको कित्ता र साधारण बोलीचालीको भाषामा (वा नापीमा) प्रयोग गरिएको कित्ता एकै नहुन पनि सक्दछन् वा फरक हुन पनि सक्दछन्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वरिपरि अरूको साँध भएर बीचमा रहेको जमिनको भागलाई कित्ता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भनिन्छ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कित्ता साधारणतया खोला, नदी, जंगल, राजमार्ग जस्ता प्राकृतिक वा मानव निर्मित साधनले छुटयाएको हुन्छ ।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5317153" cy="42671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xmlns="" id="{91DAE10C-F72C-44DE-A9EC-2511AD517EA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75B1F8AB-E35F-48DD-9B0F-DEAADF2FD5BA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कित्ता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2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 noGrp="1"/>
          </p:cNvSpPr>
          <p:nvPr>
            <p:ph idx="1"/>
          </p:nvPr>
        </p:nvSpPr>
        <p:spPr>
          <a:xfrm>
            <a:off x="228600" y="1777409"/>
            <a:ext cx="11811000" cy="3937591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चलनको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सम्पूर्ण चाँजोपाँजो मिलाउने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, उपलब्ध हुन सक्ने साधन र स्रोतको कसरी उपयोग  गर्नुपर्छ भन्ने कुरा निर्णय गर्ने, कृषि उत्पादनको वितरणसम्बन्धी निर्णय लिने र प्राविधिक तथा  आर्थिक जिम्मेवारी समेत वहन गर्ने व्यक्तिलाई मुख्य कृषक भनिन्छ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मुख्य कृषकले आफ्नो वा आफ्नो परिवारको हकको अथवा अरूको जुनसुकै शर्तमा लिएको   जग्गाको आफैले वा प्रतिनिधिमार्फत दैनिक कामको रेखदेख गरे गराएको हुन सक्छ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।</a:t>
            </a:r>
          </a:p>
          <a:p>
            <a:pPr marL="0" indent="0" algn="just">
              <a:buNone/>
            </a:pPr>
            <a:endParaRPr lang="ne-NP" sz="2400" dirty="0"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76CB9457-786E-47A2-8C74-8265FCD6FEEA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FFEA2EA0-1535-4028-A01D-088A38C751F3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मुख्य कृषक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44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3977</TotalTime>
  <Words>1706</Words>
  <Application>Microsoft Office PowerPoint</Application>
  <PresentationFormat>Custom</PresentationFormat>
  <Paragraphs>191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राष्ट्रिय कृषिगणना २०७८ प्रशिक्षकको लागि क्षेत्रीयस्तरको तालिम मितिः चैत १५, २०७८ बाँके, मोरङ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अक्सर बसोबास  </vt:lpstr>
      <vt:lpstr>PowerPoint Presentation</vt:lpstr>
      <vt:lpstr>अस्थायी बाली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502</cp:revision>
  <dcterms:created xsi:type="dcterms:W3CDTF">2006-08-16T00:00:00Z</dcterms:created>
  <dcterms:modified xsi:type="dcterms:W3CDTF">2022-03-24T16:36:50Z</dcterms:modified>
</cp:coreProperties>
</file>